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89" r:id="rId3"/>
    <p:sldId id="262" r:id="rId4"/>
    <p:sldId id="282" r:id="rId5"/>
    <p:sldId id="284" r:id="rId6"/>
    <p:sldId id="260" r:id="rId7"/>
    <p:sldId id="263" r:id="rId8"/>
    <p:sldId id="285" r:id="rId9"/>
    <p:sldId id="286" r:id="rId10"/>
    <p:sldId id="287" r:id="rId11"/>
    <p:sldId id="264" r:id="rId12"/>
    <p:sldId id="265" r:id="rId13"/>
    <p:sldId id="273" r:id="rId14"/>
    <p:sldId id="276" r:id="rId15"/>
    <p:sldId id="288" r:id="rId16"/>
    <p:sldId id="274" r:id="rId17"/>
    <p:sldId id="290" r:id="rId18"/>
    <p:sldId id="29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67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Xqvykv5vfEi1zpyF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Videos\tranpernt%20Mobile.mp4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MHRM Online lecture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Dr.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1371600" y="228600"/>
            <a:ext cx="701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6</a:t>
            </a:r>
            <a:r>
              <a:rPr lang="en-US" sz="28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Benefits to the various Stakeholder :-</a:t>
            </a:r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Effective Marketing --- Generate Demand– High Production- Higher profit </a:t>
            </a:r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2600" y="2286000"/>
            <a:ext cx="6629400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Employees ---- Higher salary and incentives , Bonus </a:t>
            </a:r>
            <a:endParaRPr lang="en-US" sz="2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3048000"/>
            <a:ext cx="6858000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Shareholder--- Higher Dividend </a:t>
            </a:r>
            <a:endParaRPr lang="en-US" sz="2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733800"/>
            <a:ext cx="3733800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Government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bg1"/>
                </a:solidFill>
              </a:rPr>
              <a:t>--- Higher Tax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4495800"/>
            <a:ext cx="3352800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Dealer – </a:t>
            </a: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Incentives</a:t>
            </a:r>
            <a:r>
              <a:rPr lang="en-US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1800" y="5029200"/>
            <a:ext cx="5638800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Supplier – Regular Payment and Order </a:t>
            </a:r>
            <a:endParaRPr lang="en-US" sz="2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0" y="5791200"/>
            <a:ext cx="5410200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Customers--  best quality products </a:t>
            </a:r>
            <a:endParaRPr lang="en-US" sz="2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4"/>
          </a:xfrm>
        </p:spPr>
      </p:pic>
      <p:sp>
        <p:nvSpPr>
          <p:cNvPr id="4" name="TextBox 3"/>
          <p:cNvSpPr txBox="1"/>
          <p:nvPr/>
        </p:nvSpPr>
        <p:spPr>
          <a:xfrm>
            <a:off x="609600" y="228600"/>
            <a:ext cx="7924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b="1" u="sng" dirty="0" smtClean="0">
                <a:solidFill>
                  <a:srgbClr val="FFFF00"/>
                </a:solidFill>
              </a:rPr>
              <a:t>7. Customer Satisfaction :-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It is correlation between Customers Expectations and Product Performance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1828800"/>
          <a:ext cx="7467600" cy="4084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40105"/>
                <a:gridCol w="4138295"/>
                <a:gridCol w="2489200"/>
              </a:tblGrid>
              <a:tr h="228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Product performance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Customers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Product performance matches with </a:t>
                      </a:r>
                      <a:r>
                        <a:rPr lang="en-US" sz="2000" dirty="0" smtClean="0"/>
                        <a:t>Customer Expectation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Satisfied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/>
                        <a:t>Product performance below than with </a:t>
                      </a:r>
                      <a:r>
                        <a:rPr lang="en-US" sz="2000" dirty="0" smtClean="0"/>
                        <a:t>Customer Expectation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Dissatisfied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/>
                        <a:t>Product performance more  than with </a:t>
                      </a:r>
                      <a:r>
                        <a:rPr lang="en-US" sz="2000" dirty="0" smtClean="0"/>
                        <a:t>Customer Expectation</a:t>
                      </a:r>
                    </a:p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Delight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/>
                        <a:t>Product performance exceed more  than with </a:t>
                      </a:r>
                      <a:r>
                        <a:rPr lang="en-US" sz="2000" dirty="0" smtClean="0"/>
                        <a:t>Customer Expectation</a:t>
                      </a:r>
                    </a:p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Astonished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990600"/>
            <a:ext cx="7696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8</a:t>
            </a:r>
            <a:r>
              <a:rPr lang="en-US" sz="32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Competitive Advantages:-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Effective Marketing enables to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Enjoy advantages and distinct image in Competitive  market  to launch the new products also .</a:t>
            </a:r>
          </a:p>
          <a:p>
            <a:endParaRPr lang="en-US" sz="32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990600"/>
            <a:ext cx="7696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9</a:t>
            </a:r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Corporate Image:-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Effective Marketing helps Right product Right price, Right place and Right promotion.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 firm achieve higher performance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403860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XYZ Company </a:t>
            </a:r>
            <a:r>
              <a:rPr lang="en-US" sz="32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&amp; </a:t>
            </a:r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Tata Company  </a:t>
            </a:r>
            <a:endParaRPr lang="en-US" sz="3200" b="1" u="sng" dirty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990600"/>
            <a:ext cx="7696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10</a:t>
            </a:r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CRM:-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Customer Relationship Management</a:t>
            </a:r>
          </a:p>
          <a:p>
            <a:pPr>
              <a:buFont typeface="Wingdings" pitchFamily="2" charset="2"/>
              <a:buChar char="Ø"/>
            </a:pPr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Holistic approach of Marketing </a:t>
            </a:r>
          </a:p>
          <a:p>
            <a:pPr>
              <a:buFont typeface="Wingdings" pitchFamily="2" charset="2"/>
              <a:buChar char="Ø"/>
            </a:pPr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Customers are the king of Market </a:t>
            </a:r>
          </a:p>
          <a:p>
            <a:pPr>
              <a:buFont typeface="Wingdings" pitchFamily="2" charset="2"/>
              <a:buChar char="Ø"/>
            </a:pPr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Maintains Long term relationship with customers for Progress and Prosperous of business  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381000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1295400" y="621268"/>
            <a:ext cx="6934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haroni" pitchFamily="2" charset="-79"/>
                <a:cs typeface="Aharoni" pitchFamily="2" charset="-79"/>
              </a:rPr>
              <a:t>Importance/Advantages of Marketing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1154668"/>
            <a:ext cx="52578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chemeClr val="bg1"/>
                </a:solidFill>
              </a:rPr>
              <a:t>Shortcut to remember ) (</a:t>
            </a:r>
            <a:r>
              <a:rPr lang="en-US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O2 . B4 .C4 </a:t>
            </a:r>
            <a:r>
              <a:rPr lang="en-US" b="1" dirty="0" smtClean="0">
                <a:solidFill>
                  <a:schemeClr val="bg1"/>
                </a:solidFill>
              </a:rPr>
              <a:t>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1874996"/>
            <a:ext cx="7315200" cy="50475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        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1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Optimum </a:t>
            </a:r>
            <a:r>
              <a:rPr lang="en-US" sz="2000" dirty="0" err="1" smtClean="0">
                <a:latin typeface="Aharoni" pitchFamily="2" charset="-79"/>
                <a:cs typeface="Aharoni" pitchFamily="2" charset="-79"/>
              </a:rPr>
              <a:t>Utilisation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of Resource </a:t>
            </a:r>
          </a:p>
          <a:p>
            <a:r>
              <a:rPr lang="en-US" sz="20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                                                                                        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O2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2. Organizational Objectives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3.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Brand Loyalty</a:t>
            </a:r>
            <a:endParaRPr lang="en-US" sz="20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4.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Brand Equity                                                                    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B4</a:t>
            </a:r>
            <a:endParaRPr lang="en-US" sz="28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5.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Brand Image                                                                     </a:t>
            </a:r>
            <a:endParaRPr lang="en-US" sz="20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6.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Benefits to the various Stakeholder</a:t>
            </a:r>
          </a:p>
          <a:p>
            <a:endParaRPr lang="en-US" sz="20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0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7.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Customer Satisfaction </a:t>
            </a:r>
            <a:endParaRPr lang="en-US" sz="20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8.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Competitive Advantages                                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C4</a:t>
            </a:r>
            <a:endParaRPr lang="en-US" sz="28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9.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Corporate Image </a:t>
            </a:r>
            <a:endParaRPr lang="en-US" sz="20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10.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CRM </a:t>
            </a:r>
            <a:endParaRPr lang="en-US" sz="20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5486400" y="2478505"/>
            <a:ext cx="2133600" cy="493295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6019800" y="3581400"/>
            <a:ext cx="2133600" cy="9906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ight Brace 11"/>
          <p:cNvSpPr/>
          <p:nvPr/>
        </p:nvSpPr>
        <p:spPr>
          <a:xfrm>
            <a:off x="4648200" y="5410200"/>
            <a:ext cx="2133600" cy="9906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685800" y="1752600"/>
            <a:ext cx="7772400" cy="452431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hlinkClick r:id="rId3"/>
              </a:rPr>
              <a:t>https://forms.gle/Xqvykv5vfEi1zpyF7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Last point mention today  date in feedback link 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-1485" y="1"/>
            <a:ext cx="9145485" cy="6857999"/>
          </a:xfrm>
        </p:spPr>
      </p:pic>
      <p:pic>
        <p:nvPicPr>
          <p:cNvPr id="5" name="tranpernt Mobile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85800" y="457200"/>
            <a:ext cx="7848600" cy="5886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457200"/>
            <a:ext cx="8382000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Q.1 :- Meaning and Definition of Marketing and Explain the </a:t>
            </a:r>
            <a:r>
              <a:rPr lang="en-US" sz="2400" b="1" smtClean="0">
                <a:latin typeface="Aharoni" pitchFamily="2" charset="-79"/>
                <a:cs typeface="Aharoni" pitchFamily="2" charset="-79"/>
              </a:rPr>
              <a:t>importance /Advantages'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of Marketing </a:t>
            </a:r>
            <a:endParaRPr lang="en-US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4478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Meaning:- 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Need identify of Customer – Right product, price, place, promotion,-Feedback-CRM- (this process is called as Marketing)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vital function of Business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Created demand in market as well as satisfy the customers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Definition:- 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Charted Institute of Marketing (UK) defines- “Marketing is the management </a:t>
            </a:r>
            <a:r>
              <a:rPr lang="en-US" sz="24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Process</a:t>
            </a:r>
            <a:r>
              <a:rPr lang="en-US" sz="2400" u="sng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of        </a:t>
            </a:r>
            <a:r>
              <a:rPr lang="en-US" sz="24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I</a:t>
            </a:r>
            <a:r>
              <a:rPr lang="en-US" sz="24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dentifying, 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and </a:t>
            </a:r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Satisfying Customer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requirements profitably .”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681335"/>
            <a:ext cx="838200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 Q.2 Importance/Advantages of Marketing </a:t>
            </a:r>
            <a:endParaRPr lang="en-US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752600"/>
            <a:ext cx="8077200" cy="150810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(Shortcut to remember) </a:t>
            </a:r>
          </a:p>
          <a:p>
            <a:pPr algn="ctr"/>
            <a:r>
              <a:rPr lang="en-US" sz="4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O2 . B4 .C4 . </a:t>
            </a:r>
            <a:endParaRPr lang="en-US" sz="4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381000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1295400" y="621268"/>
            <a:ext cx="6934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haroni" pitchFamily="2" charset="-79"/>
                <a:cs typeface="Aharoni" pitchFamily="2" charset="-79"/>
              </a:rPr>
              <a:t>Importance/Advantages of Marketing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1154668"/>
            <a:ext cx="52578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chemeClr val="bg1"/>
                </a:solidFill>
              </a:rPr>
              <a:t>Shortcut to remember ) (</a:t>
            </a:r>
            <a:r>
              <a:rPr lang="en-US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O2 . B4 .C4 </a:t>
            </a:r>
            <a:r>
              <a:rPr lang="en-US" b="1" dirty="0" smtClean="0">
                <a:solidFill>
                  <a:schemeClr val="bg1"/>
                </a:solidFill>
              </a:rPr>
              <a:t>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1874996"/>
            <a:ext cx="7315200" cy="50475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        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1</a:t>
            </a:r>
            <a:r>
              <a:rPr lang="en-US" dirty="0" smtClean="0">
                <a:solidFill>
                  <a:srgbClr val="FFFF00"/>
                </a:solidFill>
              </a:rPr>
              <a:t>.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Optimum </a:t>
            </a:r>
            <a:r>
              <a:rPr lang="en-US" sz="2000" dirty="0" err="1" smtClean="0">
                <a:latin typeface="Aharoni" pitchFamily="2" charset="-79"/>
                <a:cs typeface="Aharoni" pitchFamily="2" charset="-79"/>
              </a:rPr>
              <a:t>Utilisation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of Resource </a:t>
            </a:r>
          </a:p>
          <a:p>
            <a:r>
              <a:rPr lang="en-US" sz="20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                                                                                        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O2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2. Organizational Objectives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3.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Brand Loyalty</a:t>
            </a:r>
            <a:endParaRPr lang="en-US" sz="20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4.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Brand Equity                                                                    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B4</a:t>
            </a:r>
            <a:endParaRPr lang="en-US" sz="28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5.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Brand Image                                                                     </a:t>
            </a:r>
            <a:endParaRPr lang="en-US" sz="20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6.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Benefits to the various Stakeholder</a:t>
            </a:r>
          </a:p>
          <a:p>
            <a:endParaRPr lang="en-US" sz="20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0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7.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Customer Satisfaction </a:t>
            </a:r>
            <a:endParaRPr lang="en-US" sz="20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8.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Competitive Advantages                                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C4</a:t>
            </a:r>
            <a:endParaRPr lang="en-US" sz="28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9.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Corporate Image </a:t>
            </a:r>
            <a:endParaRPr lang="en-US" sz="20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10.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CRM </a:t>
            </a:r>
            <a:endParaRPr lang="en-US" sz="20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5486400" y="2478505"/>
            <a:ext cx="2133600" cy="493295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6019800" y="3581400"/>
            <a:ext cx="2133600" cy="9906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ight Brace 11"/>
          <p:cNvSpPr/>
          <p:nvPr/>
        </p:nvSpPr>
        <p:spPr>
          <a:xfrm>
            <a:off x="4648200" y="5410200"/>
            <a:ext cx="2133600" cy="9906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295400" y="4572000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Manpower resources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:- Managerial and non managerial employees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304800"/>
            <a:ext cx="6934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Optimum Utilization of Resource:-</a:t>
            </a:r>
          </a:p>
          <a:p>
            <a:pPr marL="971550" lvl="1" indent="-51435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Effective Marketing helps to generate demand in the market.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 use resource at the maximum level for the production</a:t>
            </a:r>
          </a:p>
          <a:p>
            <a:pPr marL="514350" indent="-514350"/>
            <a:endParaRPr lang="en-US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2369403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Physical Resource:- 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Machines, Equipments, Tools.etc.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43000" y="3429000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Capital Resources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:- R. M- W.I.P.-Finished Goods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219200" y="533400"/>
            <a:ext cx="6858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2.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Organizational Objectives:-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Effective Marketing helps to achieve organizational objectives such as  </a:t>
            </a:r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2514600"/>
            <a:ext cx="7315200" cy="224676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Increase Profit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Increase brand Image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Increase Market Share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Improved Corporate Image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Enhanced Customers Loyalty </a:t>
            </a:r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6600" y="5181600"/>
            <a:ext cx="4648200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Survival 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1295400" y="609600"/>
            <a:ext cx="701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FFFF00"/>
                </a:solidFill>
                <a:cs typeface="Aharoni" pitchFamily="2" charset="-79"/>
              </a:rPr>
              <a:t>3</a:t>
            </a:r>
            <a:r>
              <a:rPr lang="en-US" sz="28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Brand Loyalty:-</a:t>
            </a:r>
          </a:p>
          <a:p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Effective Marketing is enable to develop brand loyalty </a:t>
            </a:r>
          </a:p>
          <a:p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0200" y="28194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Repeat Purchase by Customers </a:t>
            </a:r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6600" y="3886200"/>
            <a:ext cx="5257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Recommendation or Mouth publicity by Customers</a:t>
            </a:r>
          </a:p>
          <a:p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Marketing Guru –AL </a:t>
            </a:r>
            <a:r>
              <a:rPr lang="en-US" sz="28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Ries</a:t>
            </a:r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Evangelist  </a:t>
            </a:r>
            <a:endParaRPr lang="en-US" sz="2800" dirty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1219200" y="609600"/>
            <a:ext cx="701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4</a:t>
            </a:r>
            <a:r>
              <a:rPr lang="en-US" sz="28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Brand Equity:- </a:t>
            </a:r>
          </a:p>
          <a:p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means incremental value of a brand over and above its physical asset  </a:t>
            </a:r>
          </a:p>
          <a:p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example I phone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67000" y="2819400"/>
            <a:ext cx="5181600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Nirma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Washing Powder </a:t>
            </a:r>
          </a:p>
          <a:p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4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Dettol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</a:t>
            </a:r>
            <a:endParaRPr lang="en-US" sz="2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2800" y="4572000"/>
            <a:ext cx="5029200" cy="138499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Nirma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Biscuit </a:t>
            </a:r>
          </a:p>
          <a:p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Dettol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Soft drink </a:t>
            </a:r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1371600" y="914400"/>
            <a:ext cx="7010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FF00"/>
                </a:solidFill>
                <a:cs typeface="Aharoni" pitchFamily="2" charset="-79"/>
              </a:rPr>
              <a:t>5. </a:t>
            </a:r>
            <a:r>
              <a:rPr lang="en-US" sz="28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Brand Image :- </a:t>
            </a:r>
          </a:p>
          <a:p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 image and reputation in the mind of customers </a:t>
            </a:r>
          </a:p>
          <a:p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helps to introduce new products also  </a:t>
            </a: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610</Words>
  <Application>Microsoft Office PowerPoint</Application>
  <PresentationFormat>On-screen Show (4:3)</PresentationFormat>
  <Paragraphs>131</Paragraphs>
  <Slides>18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56</cp:revision>
  <dcterms:created xsi:type="dcterms:W3CDTF">2020-06-02T07:05:21Z</dcterms:created>
  <dcterms:modified xsi:type="dcterms:W3CDTF">2021-09-16T19:11:46Z</dcterms:modified>
</cp:coreProperties>
</file>